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7556500" cy="10693400"/>
  <p:notesSz cx="7556500" cy="10693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16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R="826135" algn="r">
              <a:lnSpc>
                <a:spcPts val="16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  <a:p>
            <a:pPr marL="1270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R="826135" algn="r">
              <a:lnSpc>
                <a:spcPts val="16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  <a:p>
            <a:pPr marL="1270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R="826135" algn="r">
              <a:lnSpc>
                <a:spcPts val="16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  <a:p>
            <a:pPr marL="1270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R="826135" algn="r">
              <a:lnSpc>
                <a:spcPts val="16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  <a:p>
            <a:pPr marL="1270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R="826135" algn="r">
              <a:lnSpc>
                <a:spcPts val="16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  <a:p>
            <a:pPr marL="1270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35532" y="9737455"/>
            <a:ext cx="3769995" cy="5149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R="826135" algn="r">
              <a:lnSpc>
                <a:spcPts val="16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  <a:p>
            <a:pPr marL="1270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jpg"/><Relationship Id="rId7" Type="http://schemas.openxmlformats.org/officeDocument/2006/relationships/image" Target="../media/image1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6.jpg"/><Relationship Id="rId4" Type="http://schemas.openxmlformats.org/officeDocument/2006/relationships/image" Target="../media/image1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7" Type="http://schemas.openxmlformats.org/officeDocument/2006/relationships/image" Target="../media/image2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06780" y="829055"/>
            <a:ext cx="5445760" cy="0"/>
          </a:xfrm>
          <a:custGeom>
            <a:avLst/>
            <a:gdLst/>
            <a:ahLst/>
            <a:cxnLst/>
            <a:rect l="l" t="t" r="r" b="b"/>
            <a:pathLst>
              <a:path w="5445760">
                <a:moveTo>
                  <a:pt x="0" y="0"/>
                </a:moveTo>
                <a:lnTo>
                  <a:pt x="5445759" y="0"/>
                </a:lnTo>
              </a:path>
            </a:pathLst>
          </a:custGeom>
          <a:ln w="12192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3" name="object 3"/>
          <p:cNvSpPr/>
          <p:nvPr/>
        </p:nvSpPr>
        <p:spPr>
          <a:xfrm>
            <a:off x="6371844" y="419099"/>
            <a:ext cx="563879" cy="562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70051" y="481075"/>
            <a:ext cx="6274435" cy="2369185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2344420" marR="2303145" algn="ctr" rtl="0">
              <a:lnSpc>
                <a:spcPts val="1150"/>
              </a:lnSpc>
              <a:spcBef>
                <a:spcPts val="175"/>
              </a:spcBef>
            </a:pP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Antenna and Wave Propagation  Electromagnetic</a:t>
            </a:r>
            <a:r>
              <a:rPr sz="10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Spectrum</a:t>
            </a:r>
            <a:endParaRPr sz="1000">
              <a:latin typeface="Times New Roman"/>
              <a:cs typeface="Times New Roman"/>
            </a:endParaRPr>
          </a:p>
          <a:p>
            <a:pPr marL="12700" marR="528955" indent="516890" algn="just" rtl="0">
              <a:lnSpc>
                <a:spcPct val="143700"/>
              </a:lnSpc>
              <a:spcBef>
                <a:spcPts val="790"/>
              </a:spcBef>
            </a:pPr>
            <a:r>
              <a:rPr sz="1600" b="1" spc="-5" dirty="0">
                <a:latin typeface="Times New Roman"/>
                <a:cs typeface="Times New Roman"/>
              </a:rPr>
              <a:t>Power Radiation and radiation resistance of linear antennas  Electrically </a:t>
            </a:r>
            <a:r>
              <a:rPr sz="1600" b="1" dirty="0">
                <a:latin typeface="Times New Roman"/>
                <a:cs typeface="Times New Roman"/>
              </a:rPr>
              <a:t>Short </a:t>
            </a:r>
            <a:r>
              <a:rPr sz="1600" b="1" spc="-5" dirty="0">
                <a:latin typeface="Times New Roman"/>
                <a:cs typeface="Times New Roman"/>
              </a:rPr>
              <a:t>Dipole</a:t>
            </a:r>
            <a:r>
              <a:rPr sz="1600" b="1" spc="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Antennas</a:t>
            </a:r>
            <a:endParaRPr sz="1600">
              <a:latin typeface="Times New Roman"/>
              <a:cs typeface="Times New Roman"/>
            </a:endParaRPr>
          </a:p>
          <a:p>
            <a:pPr marL="12700" marR="5080" indent="445134" algn="just" rtl="0">
              <a:lnSpc>
                <a:spcPct val="1438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The antennas </a:t>
            </a:r>
            <a:r>
              <a:rPr sz="1400" spc="-10" dirty="0">
                <a:latin typeface="Times New Roman"/>
                <a:cs typeface="Times New Roman"/>
              </a:rPr>
              <a:t>which </a:t>
            </a:r>
            <a:r>
              <a:rPr sz="1400" spc="-5" dirty="0">
                <a:latin typeface="Times New Roman"/>
                <a:cs typeface="Times New Roman"/>
              </a:rPr>
              <a:t>having length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dipoles </a:t>
            </a:r>
            <a:r>
              <a:rPr sz="1400" dirty="0">
                <a:latin typeface="Times New Roman"/>
                <a:cs typeface="Times New Roman"/>
              </a:rPr>
              <a:t>up to </a:t>
            </a:r>
            <a:r>
              <a:rPr sz="1400" spc="-5" dirty="0">
                <a:latin typeface="Times New Roman"/>
                <a:cs typeface="Times New Roman"/>
              </a:rPr>
              <a:t>quarter wave length (λ/4) and  monopole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height </a:t>
            </a:r>
            <a:r>
              <a:rPr sz="1400" dirty="0">
                <a:latin typeface="Times New Roman"/>
                <a:cs typeface="Times New Roman"/>
              </a:rPr>
              <a:t>up </a:t>
            </a:r>
            <a:r>
              <a:rPr sz="1400" spc="-5" dirty="0">
                <a:latin typeface="Times New Roman"/>
                <a:cs typeface="Times New Roman"/>
              </a:rPr>
              <a:t>to one-eighth </a:t>
            </a:r>
            <a:r>
              <a:rPr sz="1400" dirty="0">
                <a:latin typeface="Times New Roman"/>
                <a:cs typeface="Times New Roman"/>
              </a:rPr>
              <a:t>of wave </a:t>
            </a:r>
            <a:r>
              <a:rPr sz="1400" spc="-5" dirty="0">
                <a:latin typeface="Times New Roman"/>
                <a:cs typeface="Times New Roman"/>
              </a:rPr>
              <a:t>length (λ/8)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called electrically short  dipole antenna. However, the radiated power and radiation resistance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given </a:t>
            </a:r>
            <a:r>
              <a:rPr sz="1400" dirty="0">
                <a:latin typeface="Times New Roman"/>
                <a:cs typeface="Times New Roman"/>
              </a:rPr>
              <a:t>as  </a:t>
            </a:r>
            <a:r>
              <a:rPr sz="1400" spc="-5" dirty="0">
                <a:latin typeface="Times New Roman"/>
                <a:cs typeface="Times New Roman"/>
              </a:rPr>
              <a:t>follows: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21282" y="5758052"/>
            <a:ext cx="213360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-5" dirty="0">
                <a:latin typeface="Times New Roman"/>
                <a:cs typeface="Times New Roman"/>
              </a:rPr>
              <a:t>linear current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distribution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58332" y="3070208"/>
            <a:ext cx="4462127" cy="15928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51730" y="6177479"/>
            <a:ext cx="2354519" cy="23794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977895" y="4991099"/>
            <a:ext cx="2539365" cy="358431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111125" rIns="0" bIns="0" rtlCol="0">
            <a:spAutoFit/>
          </a:bodyPr>
          <a:lstStyle/>
          <a:p>
            <a:pPr marL="436245" algn="l" rtl="0">
              <a:lnSpc>
                <a:spcPct val="100000"/>
              </a:lnSpc>
              <a:spcBef>
                <a:spcPts val="875"/>
              </a:spcBef>
            </a:pPr>
            <a:r>
              <a:rPr sz="1600" b="1" spc="-5" dirty="0">
                <a:latin typeface="Times New Roman"/>
                <a:cs typeface="Times New Roman"/>
              </a:rPr>
              <a:t>Monopole</a:t>
            </a:r>
            <a:r>
              <a:rPr sz="1600" b="1" spc="-1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Antenna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826135" algn="l" rtl="0">
              <a:lnSpc>
                <a:spcPts val="1610"/>
              </a:lnSpc>
            </a:pPr>
            <a:fld id="{81D60167-4931-47E6-BA6A-407CBD079E47}" type="slidenum">
              <a:rPr dirty="0"/>
              <a:pPr marR="826135" algn="l" rtl="0">
                <a:lnSpc>
                  <a:spcPts val="1610"/>
                </a:lnSpc>
              </a:pPr>
              <a:t>1</a:t>
            </a:fld>
            <a:endParaRPr dirty="0"/>
          </a:p>
          <a:p>
            <a:pPr marL="12700" algn="l" rtl="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 algn="l" rtl="0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06780" y="829055"/>
            <a:ext cx="5445760" cy="0"/>
          </a:xfrm>
          <a:custGeom>
            <a:avLst/>
            <a:gdLst/>
            <a:ahLst/>
            <a:cxnLst/>
            <a:rect l="l" t="t" r="r" b="b"/>
            <a:pathLst>
              <a:path w="5445760">
                <a:moveTo>
                  <a:pt x="0" y="0"/>
                </a:moveTo>
                <a:lnTo>
                  <a:pt x="5445759" y="0"/>
                </a:lnTo>
              </a:path>
            </a:pathLst>
          </a:custGeom>
          <a:ln w="12192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3" name="object 3"/>
          <p:cNvSpPr/>
          <p:nvPr/>
        </p:nvSpPr>
        <p:spPr>
          <a:xfrm>
            <a:off x="6371844" y="419099"/>
            <a:ext cx="563879" cy="562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621282" y="481075"/>
            <a:ext cx="3024505" cy="761106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512570" marR="5080" indent="-119380" algn="l" rtl="0">
              <a:lnSpc>
                <a:spcPts val="1150"/>
              </a:lnSpc>
              <a:spcBef>
                <a:spcPts val="175"/>
              </a:spcBef>
            </a:pP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Antenna and Wave Propagation  Electromagnetic</a:t>
            </a:r>
            <a:r>
              <a:rPr sz="10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Spectrum</a:t>
            </a:r>
            <a:endParaRPr sz="1000">
              <a:latin typeface="Times New Roman"/>
              <a:cs typeface="Times New Roman"/>
            </a:endParaRPr>
          </a:p>
          <a:p>
            <a:pPr algn="l" rtl="0">
              <a:lnSpc>
                <a:spcPct val="100000"/>
              </a:lnSpc>
              <a:spcBef>
                <a:spcPts val="15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 algn="l" rtl="0">
              <a:lnSpc>
                <a:spcPct val="100000"/>
              </a:lnSpc>
            </a:pP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-5" dirty="0">
                <a:latin typeface="Times New Roman"/>
                <a:cs typeface="Times New Roman"/>
              </a:rPr>
              <a:t>sinusoidal current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distribution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6627" y="4487392"/>
            <a:ext cx="6233795" cy="5972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441959" algn="l" rtl="0">
              <a:lnSpc>
                <a:spcPct val="143600"/>
              </a:lnSpc>
              <a:spcBef>
                <a:spcPts val="95"/>
              </a:spcBef>
            </a:pPr>
            <a:r>
              <a:rPr sz="1400" dirty="0">
                <a:latin typeface="Times New Roman"/>
                <a:cs typeface="Times New Roman"/>
              </a:rPr>
              <a:t>Power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radiated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and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radiation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resistance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will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be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half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of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corresponding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dipoles,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i.e.,  </a:t>
            </a: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-5" dirty="0">
                <a:latin typeface="Times New Roman"/>
                <a:cs typeface="Times New Roman"/>
              </a:rPr>
              <a:t>linear current distribution we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gets: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64132" y="7939277"/>
            <a:ext cx="266573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100"/>
              </a:spcBef>
            </a:pPr>
            <a:r>
              <a:rPr sz="1400" spc="30" dirty="0">
                <a:latin typeface="Times New Roman"/>
                <a:cs typeface="Times New Roman"/>
              </a:rPr>
              <a:t>For </a:t>
            </a:r>
            <a:r>
              <a:rPr sz="1400" spc="40" dirty="0">
                <a:latin typeface="Times New Roman"/>
                <a:cs typeface="Times New Roman"/>
              </a:rPr>
              <a:t>sinusoidal current</a:t>
            </a:r>
            <a:r>
              <a:rPr sz="1400" spc="220" dirty="0">
                <a:latin typeface="Times New Roman"/>
                <a:cs typeface="Times New Roman"/>
              </a:rPr>
              <a:t> </a:t>
            </a:r>
            <a:r>
              <a:rPr sz="1400" spc="40" dirty="0">
                <a:latin typeface="Times New Roman"/>
                <a:cs typeface="Times New Roman"/>
              </a:rPr>
              <a:t>distribution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25000" y="1324355"/>
            <a:ext cx="2155613" cy="26258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8" name="object 8"/>
          <p:cNvSpPr/>
          <p:nvPr/>
        </p:nvSpPr>
        <p:spPr>
          <a:xfrm>
            <a:off x="739140" y="5221223"/>
            <a:ext cx="2900172" cy="26441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490216" y="4009643"/>
            <a:ext cx="2539365" cy="358431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111125" rIns="0" bIns="0" rtlCol="0">
            <a:spAutoFit/>
          </a:bodyPr>
          <a:lstStyle/>
          <a:p>
            <a:pPr marL="436245" algn="l" rtl="0">
              <a:lnSpc>
                <a:spcPct val="100000"/>
              </a:lnSpc>
              <a:spcBef>
                <a:spcPts val="875"/>
              </a:spcBef>
            </a:pPr>
            <a:r>
              <a:rPr sz="1600" b="1" spc="-5" dirty="0">
                <a:latin typeface="Times New Roman"/>
                <a:cs typeface="Times New Roman"/>
              </a:rPr>
              <a:t>Monopole</a:t>
            </a:r>
            <a:r>
              <a:rPr sz="1600" b="1" spc="-1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Antenna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826135" algn="l" rtl="0">
              <a:lnSpc>
                <a:spcPts val="1610"/>
              </a:lnSpc>
            </a:pPr>
            <a:fld id="{81D60167-4931-47E6-BA6A-407CBD079E47}" type="slidenum">
              <a:rPr dirty="0"/>
              <a:pPr marR="826135" algn="l" rtl="0">
                <a:lnSpc>
                  <a:spcPts val="1610"/>
                </a:lnSpc>
              </a:pPr>
              <a:t>2</a:t>
            </a:fld>
            <a:endParaRPr dirty="0"/>
          </a:p>
          <a:p>
            <a:pPr marL="12700" algn="l" rtl="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 algn="l" rtl="0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02407" y="481075"/>
            <a:ext cx="1643380" cy="330219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31445" marR="5080" indent="-119380" algn="l" rtl="0">
              <a:lnSpc>
                <a:spcPts val="1150"/>
              </a:lnSpc>
              <a:spcBef>
                <a:spcPts val="175"/>
              </a:spcBef>
            </a:pP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Antenna and Wave Propagation  Electromagnetic</a:t>
            </a:r>
            <a:r>
              <a:rPr sz="10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Spectrum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06780" y="829055"/>
            <a:ext cx="5445760" cy="0"/>
          </a:xfrm>
          <a:custGeom>
            <a:avLst/>
            <a:gdLst/>
            <a:ahLst/>
            <a:cxnLst/>
            <a:rect l="l" t="t" r="r" b="b"/>
            <a:pathLst>
              <a:path w="5445760">
                <a:moveTo>
                  <a:pt x="0" y="0"/>
                </a:moveTo>
                <a:lnTo>
                  <a:pt x="5445759" y="0"/>
                </a:lnTo>
              </a:path>
            </a:pathLst>
          </a:custGeom>
          <a:ln w="12192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4" name="object 4"/>
          <p:cNvSpPr/>
          <p:nvPr/>
        </p:nvSpPr>
        <p:spPr>
          <a:xfrm>
            <a:off x="6371844" y="419099"/>
            <a:ext cx="563879" cy="562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5" name="object 5"/>
          <p:cNvSpPr/>
          <p:nvPr/>
        </p:nvSpPr>
        <p:spPr>
          <a:xfrm>
            <a:off x="871510" y="6089903"/>
            <a:ext cx="4427786" cy="30921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6" name="object 6"/>
          <p:cNvSpPr/>
          <p:nvPr/>
        </p:nvSpPr>
        <p:spPr>
          <a:xfrm>
            <a:off x="739140" y="1018031"/>
            <a:ext cx="2328672" cy="226771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7" name="object 7"/>
          <p:cNvSpPr/>
          <p:nvPr/>
        </p:nvSpPr>
        <p:spPr>
          <a:xfrm>
            <a:off x="1709927" y="9326879"/>
            <a:ext cx="3954017" cy="50214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8" name="object 8"/>
          <p:cNvSpPr/>
          <p:nvPr/>
        </p:nvSpPr>
        <p:spPr>
          <a:xfrm>
            <a:off x="1743455" y="9406127"/>
            <a:ext cx="3888486" cy="34518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9" name="object 9"/>
          <p:cNvSpPr/>
          <p:nvPr/>
        </p:nvSpPr>
        <p:spPr>
          <a:xfrm>
            <a:off x="1792223" y="9409176"/>
            <a:ext cx="3944620" cy="492759"/>
          </a:xfrm>
          <a:custGeom>
            <a:avLst/>
            <a:gdLst/>
            <a:ahLst/>
            <a:cxnLst/>
            <a:rect l="l" t="t" r="r" b="b"/>
            <a:pathLst>
              <a:path w="3944620" h="492759">
                <a:moveTo>
                  <a:pt x="3862070" y="0"/>
                </a:moveTo>
                <a:lnTo>
                  <a:pt x="82042" y="0"/>
                </a:lnTo>
                <a:lnTo>
                  <a:pt x="50095" y="6446"/>
                </a:lnTo>
                <a:lnTo>
                  <a:pt x="24018" y="24028"/>
                </a:lnTo>
                <a:lnTo>
                  <a:pt x="6443" y="50106"/>
                </a:lnTo>
                <a:lnTo>
                  <a:pt x="0" y="82041"/>
                </a:lnTo>
                <a:lnTo>
                  <a:pt x="0" y="410209"/>
                </a:lnTo>
                <a:lnTo>
                  <a:pt x="6443" y="442145"/>
                </a:lnTo>
                <a:lnTo>
                  <a:pt x="24018" y="468223"/>
                </a:lnTo>
                <a:lnTo>
                  <a:pt x="50095" y="485805"/>
                </a:lnTo>
                <a:lnTo>
                  <a:pt x="82042" y="492251"/>
                </a:lnTo>
                <a:lnTo>
                  <a:pt x="3862070" y="492251"/>
                </a:lnTo>
                <a:lnTo>
                  <a:pt x="3894016" y="485805"/>
                </a:lnTo>
                <a:lnTo>
                  <a:pt x="3920093" y="468223"/>
                </a:lnTo>
                <a:lnTo>
                  <a:pt x="3937668" y="442145"/>
                </a:lnTo>
                <a:lnTo>
                  <a:pt x="3944112" y="410209"/>
                </a:lnTo>
                <a:lnTo>
                  <a:pt x="3944112" y="82041"/>
                </a:lnTo>
                <a:lnTo>
                  <a:pt x="3937668" y="50106"/>
                </a:lnTo>
                <a:lnTo>
                  <a:pt x="3920093" y="24028"/>
                </a:lnTo>
                <a:lnTo>
                  <a:pt x="3894016" y="6446"/>
                </a:lnTo>
                <a:lnTo>
                  <a:pt x="3862070" y="0"/>
                </a:lnTo>
                <a:close/>
              </a:path>
            </a:pathLst>
          </a:custGeom>
          <a:solidFill>
            <a:srgbClr val="EDEBE0"/>
          </a:solid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792223" y="9409176"/>
            <a:ext cx="3944620" cy="492759"/>
          </a:xfrm>
          <a:custGeom>
            <a:avLst/>
            <a:gdLst/>
            <a:ahLst/>
            <a:cxnLst/>
            <a:rect l="l" t="t" r="r" b="b"/>
            <a:pathLst>
              <a:path w="3944620" h="492759">
                <a:moveTo>
                  <a:pt x="0" y="82041"/>
                </a:moveTo>
                <a:lnTo>
                  <a:pt x="6443" y="50106"/>
                </a:lnTo>
                <a:lnTo>
                  <a:pt x="24018" y="24028"/>
                </a:lnTo>
                <a:lnTo>
                  <a:pt x="50095" y="6446"/>
                </a:lnTo>
                <a:lnTo>
                  <a:pt x="82042" y="0"/>
                </a:lnTo>
                <a:lnTo>
                  <a:pt x="3862070" y="0"/>
                </a:lnTo>
                <a:lnTo>
                  <a:pt x="3894016" y="6446"/>
                </a:lnTo>
                <a:lnTo>
                  <a:pt x="3920093" y="24028"/>
                </a:lnTo>
                <a:lnTo>
                  <a:pt x="3937668" y="50106"/>
                </a:lnTo>
                <a:lnTo>
                  <a:pt x="3944112" y="82041"/>
                </a:lnTo>
                <a:lnTo>
                  <a:pt x="3944112" y="410209"/>
                </a:lnTo>
                <a:lnTo>
                  <a:pt x="3937668" y="442145"/>
                </a:lnTo>
                <a:lnTo>
                  <a:pt x="3920093" y="468223"/>
                </a:lnTo>
                <a:lnTo>
                  <a:pt x="3894016" y="485805"/>
                </a:lnTo>
                <a:lnTo>
                  <a:pt x="3862070" y="492251"/>
                </a:lnTo>
                <a:lnTo>
                  <a:pt x="82042" y="492251"/>
                </a:lnTo>
                <a:lnTo>
                  <a:pt x="50095" y="485805"/>
                </a:lnTo>
                <a:lnTo>
                  <a:pt x="24018" y="468223"/>
                </a:lnTo>
                <a:lnTo>
                  <a:pt x="6443" y="442145"/>
                </a:lnTo>
                <a:lnTo>
                  <a:pt x="0" y="410209"/>
                </a:lnTo>
                <a:lnTo>
                  <a:pt x="0" y="82041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821179" y="9483852"/>
            <a:ext cx="3887724" cy="34442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241930" y="9459874"/>
            <a:ext cx="304673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latin typeface="Times New Roman"/>
                <a:cs typeface="Times New Roman"/>
              </a:rPr>
              <a:t>Vertically </a:t>
            </a:r>
            <a:r>
              <a:rPr sz="2000" b="1" dirty="0">
                <a:latin typeface="Times New Roman"/>
                <a:cs typeface="Times New Roman"/>
              </a:rPr>
              <a:t>Earthed</a:t>
            </a:r>
            <a:r>
              <a:rPr sz="2000" b="1" spc="-4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Antenna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961388" y="5347728"/>
            <a:ext cx="3612641" cy="50214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994916" y="5426963"/>
            <a:ext cx="3547109" cy="34518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043683" y="5430011"/>
            <a:ext cx="3602990" cy="492759"/>
          </a:xfrm>
          <a:custGeom>
            <a:avLst/>
            <a:gdLst/>
            <a:ahLst/>
            <a:cxnLst/>
            <a:rect l="l" t="t" r="r" b="b"/>
            <a:pathLst>
              <a:path w="3602990" h="492760">
                <a:moveTo>
                  <a:pt x="3520694" y="0"/>
                </a:moveTo>
                <a:lnTo>
                  <a:pt x="82042" y="0"/>
                </a:lnTo>
                <a:lnTo>
                  <a:pt x="50095" y="6443"/>
                </a:lnTo>
                <a:lnTo>
                  <a:pt x="24018" y="24018"/>
                </a:lnTo>
                <a:lnTo>
                  <a:pt x="6443" y="50095"/>
                </a:lnTo>
                <a:lnTo>
                  <a:pt x="0" y="82042"/>
                </a:lnTo>
                <a:lnTo>
                  <a:pt x="0" y="410210"/>
                </a:lnTo>
                <a:lnTo>
                  <a:pt x="6443" y="442156"/>
                </a:lnTo>
                <a:lnTo>
                  <a:pt x="24018" y="468233"/>
                </a:lnTo>
                <a:lnTo>
                  <a:pt x="50095" y="485808"/>
                </a:lnTo>
                <a:lnTo>
                  <a:pt x="82042" y="492251"/>
                </a:lnTo>
                <a:lnTo>
                  <a:pt x="3520694" y="492251"/>
                </a:lnTo>
                <a:lnTo>
                  <a:pt x="3552640" y="485808"/>
                </a:lnTo>
                <a:lnTo>
                  <a:pt x="3578717" y="468233"/>
                </a:lnTo>
                <a:lnTo>
                  <a:pt x="3596292" y="442156"/>
                </a:lnTo>
                <a:lnTo>
                  <a:pt x="3602736" y="410210"/>
                </a:lnTo>
                <a:lnTo>
                  <a:pt x="3602736" y="82042"/>
                </a:lnTo>
                <a:lnTo>
                  <a:pt x="3596292" y="50095"/>
                </a:lnTo>
                <a:lnTo>
                  <a:pt x="3578717" y="24018"/>
                </a:lnTo>
                <a:lnTo>
                  <a:pt x="3552640" y="6443"/>
                </a:lnTo>
                <a:lnTo>
                  <a:pt x="3520694" y="0"/>
                </a:lnTo>
                <a:close/>
              </a:path>
            </a:pathLst>
          </a:custGeom>
          <a:solidFill>
            <a:srgbClr val="EDEBE0"/>
          </a:solid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043683" y="5430011"/>
            <a:ext cx="3602990" cy="492759"/>
          </a:xfrm>
          <a:custGeom>
            <a:avLst/>
            <a:gdLst/>
            <a:ahLst/>
            <a:cxnLst/>
            <a:rect l="l" t="t" r="r" b="b"/>
            <a:pathLst>
              <a:path w="3602990" h="492760">
                <a:moveTo>
                  <a:pt x="0" y="82042"/>
                </a:moveTo>
                <a:lnTo>
                  <a:pt x="6443" y="50095"/>
                </a:lnTo>
                <a:lnTo>
                  <a:pt x="24018" y="24018"/>
                </a:lnTo>
                <a:lnTo>
                  <a:pt x="50095" y="6443"/>
                </a:lnTo>
                <a:lnTo>
                  <a:pt x="82042" y="0"/>
                </a:lnTo>
                <a:lnTo>
                  <a:pt x="3520694" y="0"/>
                </a:lnTo>
                <a:lnTo>
                  <a:pt x="3552640" y="6443"/>
                </a:lnTo>
                <a:lnTo>
                  <a:pt x="3578717" y="24018"/>
                </a:lnTo>
                <a:lnTo>
                  <a:pt x="3596292" y="50095"/>
                </a:lnTo>
                <a:lnTo>
                  <a:pt x="3602736" y="82042"/>
                </a:lnTo>
                <a:lnTo>
                  <a:pt x="3602736" y="410210"/>
                </a:lnTo>
                <a:lnTo>
                  <a:pt x="3596292" y="442156"/>
                </a:lnTo>
                <a:lnTo>
                  <a:pt x="3578717" y="468233"/>
                </a:lnTo>
                <a:lnTo>
                  <a:pt x="3552640" y="485808"/>
                </a:lnTo>
                <a:lnTo>
                  <a:pt x="3520694" y="492251"/>
                </a:lnTo>
                <a:lnTo>
                  <a:pt x="82042" y="492251"/>
                </a:lnTo>
                <a:lnTo>
                  <a:pt x="50095" y="485808"/>
                </a:lnTo>
                <a:lnTo>
                  <a:pt x="24018" y="468233"/>
                </a:lnTo>
                <a:lnTo>
                  <a:pt x="6443" y="442156"/>
                </a:lnTo>
                <a:lnTo>
                  <a:pt x="0" y="410210"/>
                </a:lnTo>
                <a:lnTo>
                  <a:pt x="0" y="82042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072639" y="5504687"/>
            <a:ext cx="3546348" cy="34442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2273935" y="5480684"/>
            <a:ext cx="314452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Times New Roman"/>
                <a:cs typeface="Times New Roman"/>
              </a:rPr>
              <a:t>Half – Wave Dipole</a:t>
            </a:r>
            <a:r>
              <a:rPr sz="2000" b="1" spc="-85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Antenna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826135" algn="l" rtl="0">
              <a:lnSpc>
                <a:spcPts val="1610"/>
              </a:lnSpc>
            </a:pPr>
            <a:fld id="{81D60167-4931-47E6-BA6A-407CBD079E47}" type="slidenum">
              <a:rPr dirty="0"/>
              <a:pPr marR="826135" algn="l" rtl="0">
                <a:lnSpc>
                  <a:spcPts val="1610"/>
                </a:lnSpc>
              </a:pPr>
              <a:t>3</a:t>
            </a:fld>
            <a:endParaRPr dirty="0"/>
          </a:p>
          <a:p>
            <a:pPr marL="12700" algn="l" rtl="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 algn="l" rtl="0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02407" y="481075"/>
            <a:ext cx="1643380" cy="330219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31445" marR="5080" indent="-119380" algn="l" rtl="0">
              <a:lnSpc>
                <a:spcPts val="1150"/>
              </a:lnSpc>
              <a:spcBef>
                <a:spcPts val="175"/>
              </a:spcBef>
            </a:pP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Antenna and Wave Propagation  Electromagnetic</a:t>
            </a:r>
            <a:r>
              <a:rPr sz="10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Spectrum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06780" y="829055"/>
            <a:ext cx="5445760" cy="0"/>
          </a:xfrm>
          <a:custGeom>
            <a:avLst/>
            <a:gdLst/>
            <a:ahLst/>
            <a:cxnLst/>
            <a:rect l="l" t="t" r="r" b="b"/>
            <a:pathLst>
              <a:path w="5445760">
                <a:moveTo>
                  <a:pt x="0" y="0"/>
                </a:moveTo>
                <a:lnTo>
                  <a:pt x="5445759" y="0"/>
                </a:lnTo>
              </a:path>
            </a:pathLst>
          </a:custGeom>
          <a:ln w="12192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4" name="object 4"/>
          <p:cNvSpPr/>
          <p:nvPr/>
        </p:nvSpPr>
        <p:spPr>
          <a:xfrm>
            <a:off x="6371844" y="419099"/>
            <a:ext cx="563879" cy="562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06627" y="5505069"/>
            <a:ext cx="2795270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For sinusoidal current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distribution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85869" y="1368551"/>
            <a:ext cx="6133284" cy="31455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7" name="object 7"/>
          <p:cNvSpPr/>
          <p:nvPr/>
        </p:nvSpPr>
        <p:spPr>
          <a:xfrm>
            <a:off x="2775146" y="4514087"/>
            <a:ext cx="1802486" cy="6720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8" name="object 8"/>
          <p:cNvSpPr/>
          <p:nvPr/>
        </p:nvSpPr>
        <p:spPr>
          <a:xfrm>
            <a:off x="739140" y="5887211"/>
            <a:ext cx="6030281" cy="235762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826135" algn="l" rtl="0">
              <a:lnSpc>
                <a:spcPts val="1610"/>
              </a:lnSpc>
            </a:pPr>
            <a:fld id="{81D60167-4931-47E6-BA6A-407CBD079E47}" type="slidenum">
              <a:rPr dirty="0"/>
              <a:pPr marR="826135" algn="l" rtl="0">
                <a:lnSpc>
                  <a:spcPts val="1610"/>
                </a:lnSpc>
              </a:pPr>
              <a:t>4</a:t>
            </a:fld>
            <a:endParaRPr dirty="0"/>
          </a:p>
          <a:p>
            <a:pPr marL="12700" algn="l" rtl="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 algn="l" rtl="0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02407" y="481075"/>
            <a:ext cx="1643380" cy="330219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31445" marR="5080" indent="-119380" algn="l" rtl="0">
              <a:lnSpc>
                <a:spcPts val="1150"/>
              </a:lnSpc>
              <a:spcBef>
                <a:spcPts val="175"/>
              </a:spcBef>
            </a:pP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Antenna and Wave Propagation  Electromagnetic</a:t>
            </a:r>
            <a:r>
              <a:rPr sz="10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Spectrum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06780" y="829055"/>
            <a:ext cx="5445760" cy="0"/>
          </a:xfrm>
          <a:custGeom>
            <a:avLst/>
            <a:gdLst/>
            <a:ahLst/>
            <a:cxnLst/>
            <a:rect l="l" t="t" r="r" b="b"/>
            <a:pathLst>
              <a:path w="5445760">
                <a:moveTo>
                  <a:pt x="0" y="0"/>
                </a:moveTo>
                <a:lnTo>
                  <a:pt x="5445759" y="0"/>
                </a:lnTo>
              </a:path>
            </a:pathLst>
          </a:custGeom>
          <a:ln w="12192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4" name="object 4"/>
          <p:cNvSpPr/>
          <p:nvPr/>
        </p:nvSpPr>
        <p:spPr>
          <a:xfrm>
            <a:off x="6371844" y="419099"/>
            <a:ext cx="563879" cy="562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5" name="object 5"/>
          <p:cNvSpPr/>
          <p:nvPr/>
        </p:nvSpPr>
        <p:spPr>
          <a:xfrm>
            <a:off x="739140" y="1719071"/>
            <a:ext cx="4213860" cy="47594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6" name="object 6"/>
          <p:cNvSpPr/>
          <p:nvPr/>
        </p:nvSpPr>
        <p:spPr>
          <a:xfrm>
            <a:off x="825955" y="6478523"/>
            <a:ext cx="6149410" cy="31821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7" name="object 7"/>
          <p:cNvSpPr/>
          <p:nvPr/>
        </p:nvSpPr>
        <p:spPr>
          <a:xfrm>
            <a:off x="6597395" y="3328415"/>
            <a:ext cx="295910" cy="295910"/>
          </a:xfrm>
          <a:custGeom>
            <a:avLst/>
            <a:gdLst/>
            <a:ahLst/>
            <a:cxnLst/>
            <a:rect l="l" t="t" r="r" b="b"/>
            <a:pathLst>
              <a:path w="295909" h="295910">
                <a:moveTo>
                  <a:pt x="147827" y="0"/>
                </a:moveTo>
                <a:lnTo>
                  <a:pt x="101096" y="7534"/>
                </a:lnTo>
                <a:lnTo>
                  <a:pt x="60514" y="28517"/>
                </a:lnTo>
                <a:lnTo>
                  <a:pt x="28517" y="60514"/>
                </a:lnTo>
                <a:lnTo>
                  <a:pt x="7534" y="101096"/>
                </a:lnTo>
                <a:lnTo>
                  <a:pt x="0" y="147827"/>
                </a:lnTo>
                <a:lnTo>
                  <a:pt x="7534" y="194559"/>
                </a:lnTo>
                <a:lnTo>
                  <a:pt x="28517" y="235141"/>
                </a:lnTo>
                <a:lnTo>
                  <a:pt x="60514" y="267138"/>
                </a:lnTo>
                <a:lnTo>
                  <a:pt x="101096" y="288121"/>
                </a:lnTo>
                <a:lnTo>
                  <a:pt x="147827" y="295656"/>
                </a:lnTo>
                <a:lnTo>
                  <a:pt x="194559" y="288121"/>
                </a:lnTo>
                <a:lnTo>
                  <a:pt x="235141" y="267138"/>
                </a:lnTo>
                <a:lnTo>
                  <a:pt x="267138" y="235141"/>
                </a:lnTo>
                <a:lnTo>
                  <a:pt x="288121" y="194559"/>
                </a:lnTo>
                <a:lnTo>
                  <a:pt x="295655" y="147827"/>
                </a:lnTo>
                <a:lnTo>
                  <a:pt x="288121" y="101096"/>
                </a:lnTo>
                <a:lnTo>
                  <a:pt x="267138" y="60514"/>
                </a:lnTo>
                <a:lnTo>
                  <a:pt x="235141" y="28517"/>
                </a:lnTo>
                <a:lnTo>
                  <a:pt x="194559" y="7534"/>
                </a:lnTo>
                <a:lnTo>
                  <a:pt x="147827" y="0"/>
                </a:lnTo>
                <a:close/>
              </a:path>
            </a:pathLst>
          </a:custGeom>
          <a:solidFill>
            <a:srgbClr val="D99593"/>
          </a:solid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8" name="object 8"/>
          <p:cNvSpPr/>
          <p:nvPr/>
        </p:nvSpPr>
        <p:spPr>
          <a:xfrm>
            <a:off x="6682485" y="3416680"/>
            <a:ext cx="125730" cy="31115"/>
          </a:xfrm>
          <a:custGeom>
            <a:avLst/>
            <a:gdLst/>
            <a:ahLst/>
            <a:cxnLst/>
            <a:rect l="l" t="t" r="r" b="b"/>
            <a:pathLst>
              <a:path w="125729" h="31114">
                <a:moveTo>
                  <a:pt x="23875" y="0"/>
                </a:moveTo>
                <a:lnTo>
                  <a:pt x="6858" y="0"/>
                </a:lnTo>
                <a:lnTo>
                  <a:pt x="0" y="6857"/>
                </a:lnTo>
                <a:lnTo>
                  <a:pt x="0" y="23875"/>
                </a:lnTo>
                <a:lnTo>
                  <a:pt x="6858" y="30733"/>
                </a:lnTo>
                <a:lnTo>
                  <a:pt x="23875" y="30733"/>
                </a:lnTo>
                <a:lnTo>
                  <a:pt x="30734" y="23875"/>
                </a:lnTo>
                <a:lnTo>
                  <a:pt x="30734" y="6857"/>
                </a:lnTo>
                <a:lnTo>
                  <a:pt x="23875" y="0"/>
                </a:lnTo>
                <a:close/>
              </a:path>
              <a:path w="125729" h="31114">
                <a:moveTo>
                  <a:pt x="118618" y="0"/>
                </a:moveTo>
                <a:lnTo>
                  <a:pt x="101600" y="0"/>
                </a:lnTo>
                <a:lnTo>
                  <a:pt x="94742" y="6857"/>
                </a:lnTo>
                <a:lnTo>
                  <a:pt x="94742" y="23875"/>
                </a:lnTo>
                <a:lnTo>
                  <a:pt x="101600" y="30733"/>
                </a:lnTo>
                <a:lnTo>
                  <a:pt x="118618" y="30733"/>
                </a:lnTo>
                <a:lnTo>
                  <a:pt x="125475" y="23875"/>
                </a:lnTo>
                <a:lnTo>
                  <a:pt x="125475" y="6857"/>
                </a:lnTo>
                <a:lnTo>
                  <a:pt x="118618" y="0"/>
                </a:lnTo>
                <a:close/>
              </a:path>
            </a:pathLst>
          </a:custGeom>
          <a:solidFill>
            <a:srgbClr val="AD7977"/>
          </a:solid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9" name="object 9"/>
          <p:cNvSpPr/>
          <p:nvPr/>
        </p:nvSpPr>
        <p:spPr>
          <a:xfrm>
            <a:off x="6682485" y="3416680"/>
            <a:ext cx="31115" cy="31115"/>
          </a:xfrm>
          <a:custGeom>
            <a:avLst/>
            <a:gdLst/>
            <a:ahLst/>
            <a:cxnLst/>
            <a:rect l="l" t="t" r="r" b="b"/>
            <a:pathLst>
              <a:path w="31115" h="31114">
                <a:moveTo>
                  <a:pt x="0" y="15367"/>
                </a:moveTo>
                <a:lnTo>
                  <a:pt x="0" y="6857"/>
                </a:lnTo>
                <a:lnTo>
                  <a:pt x="6858" y="0"/>
                </a:lnTo>
                <a:lnTo>
                  <a:pt x="15367" y="0"/>
                </a:lnTo>
                <a:lnTo>
                  <a:pt x="23875" y="0"/>
                </a:lnTo>
                <a:lnTo>
                  <a:pt x="30734" y="6857"/>
                </a:lnTo>
                <a:lnTo>
                  <a:pt x="30734" y="15367"/>
                </a:lnTo>
                <a:lnTo>
                  <a:pt x="30734" y="23875"/>
                </a:lnTo>
                <a:lnTo>
                  <a:pt x="23875" y="30733"/>
                </a:lnTo>
                <a:lnTo>
                  <a:pt x="15367" y="30733"/>
                </a:lnTo>
                <a:lnTo>
                  <a:pt x="6858" y="30733"/>
                </a:lnTo>
                <a:lnTo>
                  <a:pt x="0" y="23875"/>
                </a:lnTo>
                <a:lnTo>
                  <a:pt x="0" y="15367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77228" y="3416680"/>
            <a:ext cx="31115" cy="31115"/>
          </a:xfrm>
          <a:custGeom>
            <a:avLst/>
            <a:gdLst/>
            <a:ahLst/>
            <a:cxnLst/>
            <a:rect l="l" t="t" r="r" b="b"/>
            <a:pathLst>
              <a:path w="31115" h="31114">
                <a:moveTo>
                  <a:pt x="0" y="15367"/>
                </a:moveTo>
                <a:lnTo>
                  <a:pt x="0" y="6857"/>
                </a:lnTo>
                <a:lnTo>
                  <a:pt x="6857" y="0"/>
                </a:lnTo>
                <a:lnTo>
                  <a:pt x="15367" y="0"/>
                </a:lnTo>
                <a:lnTo>
                  <a:pt x="23875" y="0"/>
                </a:lnTo>
                <a:lnTo>
                  <a:pt x="30733" y="6857"/>
                </a:lnTo>
                <a:lnTo>
                  <a:pt x="30733" y="15367"/>
                </a:lnTo>
                <a:lnTo>
                  <a:pt x="30733" y="23875"/>
                </a:lnTo>
                <a:lnTo>
                  <a:pt x="23875" y="30733"/>
                </a:lnTo>
                <a:lnTo>
                  <a:pt x="15367" y="30733"/>
                </a:lnTo>
                <a:lnTo>
                  <a:pt x="6857" y="30733"/>
                </a:lnTo>
                <a:lnTo>
                  <a:pt x="0" y="23875"/>
                </a:lnTo>
                <a:lnTo>
                  <a:pt x="0" y="15367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665086" y="3540759"/>
            <a:ext cx="160020" cy="27940"/>
          </a:xfrm>
          <a:custGeom>
            <a:avLst/>
            <a:gdLst/>
            <a:ahLst/>
            <a:cxnLst/>
            <a:rect l="l" t="t" r="r" b="b"/>
            <a:pathLst>
              <a:path w="160020" h="27939">
                <a:moveTo>
                  <a:pt x="0" y="0"/>
                </a:moveTo>
                <a:lnTo>
                  <a:pt x="40076" y="20574"/>
                </a:lnTo>
                <a:lnTo>
                  <a:pt x="80105" y="27431"/>
                </a:lnTo>
                <a:lnTo>
                  <a:pt x="120086" y="20574"/>
                </a:lnTo>
                <a:lnTo>
                  <a:pt x="16002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597395" y="3328415"/>
            <a:ext cx="295910" cy="295910"/>
          </a:xfrm>
          <a:custGeom>
            <a:avLst/>
            <a:gdLst/>
            <a:ahLst/>
            <a:cxnLst/>
            <a:rect l="l" t="t" r="r" b="b"/>
            <a:pathLst>
              <a:path w="295909" h="295910">
                <a:moveTo>
                  <a:pt x="0" y="147827"/>
                </a:moveTo>
                <a:lnTo>
                  <a:pt x="7534" y="101096"/>
                </a:lnTo>
                <a:lnTo>
                  <a:pt x="28517" y="60514"/>
                </a:lnTo>
                <a:lnTo>
                  <a:pt x="60514" y="28517"/>
                </a:lnTo>
                <a:lnTo>
                  <a:pt x="101096" y="7534"/>
                </a:lnTo>
                <a:lnTo>
                  <a:pt x="147827" y="0"/>
                </a:lnTo>
                <a:lnTo>
                  <a:pt x="194559" y="7534"/>
                </a:lnTo>
                <a:lnTo>
                  <a:pt x="235141" y="28517"/>
                </a:lnTo>
                <a:lnTo>
                  <a:pt x="267138" y="60514"/>
                </a:lnTo>
                <a:lnTo>
                  <a:pt x="288121" y="101096"/>
                </a:lnTo>
                <a:lnTo>
                  <a:pt x="295655" y="147827"/>
                </a:lnTo>
                <a:lnTo>
                  <a:pt x="288121" y="194559"/>
                </a:lnTo>
                <a:lnTo>
                  <a:pt x="267138" y="235141"/>
                </a:lnTo>
                <a:lnTo>
                  <a:pt x="235141" y="267138"/>
                </a:lnTo>
                <a:lnTo>
                  <a:pt x="194559" y="288121"/>
                </a:lnTo>
                <a:lnTo>
                  <a:pt x="147827" y="295656"/>
                </a:lnTo>
                <a:lnTo>
                  <a:pt x="101096" y="288121"/>
                </a:lnTo>
                <a:lnTo>
                  <a:pt x="60514" y="267138"/>
                </a:lnTo>
                <a:lnTo>
                  <a:pt x="28517" y="235141"/>
                </a:lnTo>
                <a:lnTo>
                  <a:pt x="7534" y="194559"/>
                </a:lnTo>
                <a:lnTo>
                  <a:pt x="0" y="147827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172967" y="2098547"/>
            <a:ext cx="2009139" cy="376555"/>
          </a:xfrm>
          <a:custGeom>
            <a:avLst/>
            <a:gdLst/>
            <a:ahLst/>
            <a:cxnLst/>
            <a:rect l="l" t="t" r="r" b="b"/>
            <a:pathLst>
              <a:path w="2009139" h="376555">
                <a:moveTo>
                  <a:pt x="1718564" y="0"/>
                </a:moveTo>
                <a:lnTo>
                  <a:pt x="1718564" y="117093"/>
                </a:lnTo>
                <a:lnTo>
                  <a:pt x="0" y="117093"/>
                </a:lnTo>
                <a:lnTo>
                  <a:pt x="0" y="259333"/>
                </a:lnTo>
                <a:lnTo>
                  <a:pt x="1718564" y="259333"/>
                </a:lnTo>
                <a:lnTo>
                  <a:pt x="1718564" y="376427"/>
                </a:lnTo>
                <a:lnTo>
                  <a:pt x="2008632" y="188213"/>
                </a:lnTo>
                <a:lnTo>
                  <a:pt x="1718564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172967" y="2098547"/>
            <a:ext cx="2009139" cy="376555"/>
          </a:xfrm>
          <a:custGeom>
            <a:avLst/>
            <a:gdLst/>
            <a:ahLst/>
            <a:cxnLst/>
            <a:rect l="l" t="t" r="r" b="b"/>
            <a:pathLst>
              <a:path w="2009139" h="376555">
                <a:moveTo>
                  <a:pt x="0" y="117093"/>
                </a:moveTo>
                <a:lnTo>
                  <a:pt x="1718564" y="117093"/>
                </a:lnTo>
                <a:lnTo>
                  <a:pt x="1718564" y="0"/>
                </a:lnTo>
                <a:lnTo>
                  <a:pt x="2008632" y="188213"/>
                </a:lnTo>
                <a:lnTo>
                  <a:pt x="1718564" y="376427"/>
                </a:lnTo>
                <a:lnTo>
                  <a:pt x="1718564" y="259333"/>
                </a:lnTo>
                <a:lnTo>
                  <a:pt x="0" y="259333"/>
                </a:lnTo>
                <a:lnTo>
                  <a:pt x="0" y="117093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138427" y="1121663"/>
            <a:ext cx="5370830" cy="448309"/>
          </a:xfrm>
          <a:custGeom>
            <a:avLst/>
            <a:gdLst/>
            <a:ahLst/>
            <a:cxnLst/>
            <a:rect l="l" t="t" r="r" b="b"/>
            <a:pathLst>
              <a:path w="5370830" h="448309">
                <a:moveTo>
                  <a:pt x="5295900" y="0"/>
                </a:moveTo>
                <a:lnTo>
                  <a:pt x="74675" y="0"/>
                </a:lnTo>
                <a:lnTo>
                  <a:pt x="45611" y="5863"/>
                </a:lnTo>
                <a:lnTo>
                  <a:pt x="21874" y="21859"/>
                </a:lnTo>
                <a:lnTo>
                  <a:pt x="5869" y="45594"/>
                </a:lnTo>
                <a:lnTo>
                  <a:pt x="0" y="74675"/>
                </a:lnTo>
                <a:lnTo>
                  <a:pt x="0" y="373379"/>
                </a:lnTo>
                <a:lnTo>
                  <a:pt x="5869" y="402461"/>
                </a:lnTo>
                <a:lnTo>
                  <a:pt x="21874" y="426196"/>
                </a:lnTo>
                <a:lnTo>
                  <a:pt x="45611" y="442192"/>
                </a:lnTo>
                <a:lnTo>
                  <a:pt x="74675" y="448055"/>
                </a:lnTo>
                <a:lnTo>
                  <a:pt x="5295900" y="448055"/>
                </a:lnTo>
                <a:lnTo>
                  <a:pt x="5324981" y="442192"/>
                </a:lnTo>
                <a:lnTo>
                  <a:pt x="5348716" y="426196"/>
                </a:lnTo>
                <a:lnTo>
                  <a:pt x="5364712" y="402461"/>
                </a:lnTo>
                <a:lnTo>
                  <a:pt x="5370576" y="373379"/>
                </a:lnTo>
                <a:lnTo>
                  <a:pt x="5370576" y="74675"/>
                </a:lnTo>
                <a:lnTo>
                  <a:pt x="5364712" y="45594"/>
                </a:lnTo>
                <a:lnTo>
                  <a:pt x="5348716" y="21859"/>
                </a:lnTo>
                <a:lnTo>
                  <a:pt x="5324981" y="5863"/>
                </a:lnTo>
                <a:lnTo>
                  <a:pt x="5295900" y="0"/>
                </a:lnTo>
                <a:close/>
              </a:path>
            </a:pathLst>
          </a:custGeom>
          <a:solidFill>
            <a:srgbClr val="EDEBE0"/>
          </a:solid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138427" y="1121663"/>
            <a:ext cx="5370830" cy="448309"/>
          </a:xfrm>
          <a:custGeom>
            <a:avLst/>
            <a:gdLst/>
            <a:ahLst/>
            <a:cxnLst/>
            <a:rect l="l" t="t" r="r" b="b"/>
            <a:pathLst>
              <a:path w="5370830" h="448309">
                <a:moveTo>
                  <a:pt x="0" y="74675"/>
                </a:moveTo>
                <a:lnTo>
                  <a:pt x="5869" y="45594"/>
                </a:lnTo>
                <a:lnTo>
                  <a:pt x="21874" y="21859"/>
                </a:lnTo>
                <a:lnTo>
                  <a:pt x="45611" y="5863"/>
                </a:lnTo>
                <a:lnTo>
                  <a:pt x="74675" y="0"/>
                </a:lnTo>
                <a:lnTo>
                  <a:pt x="5295900" y="0"/>
                </a:lnTo>
                <a:lnTo>
                  <a:pt x="5324981" y="5863"/>
                </a:lnTo>
                <a:lnTo>
                  <a:pt x="5348716" y="21859"/>
                </a:lnTo>
                <a:lnTo>
                  <a:pt x="5364712" y="45594"/>
                </a:lnTo>
                <a:lnTo>
                  <a:pt x="5370576" y="74675"/>
                </a:lnTo>
                <a:lnTo>
                  <a:pt x="5370576" y="373379"/>
                </a:lnTo>
                <a:lnTo>
                  <a:pt x="5364712" y="402461"/>
                </a:lnTo>
                <a:lnTo>
                  <a:pt x="5348716" y="426196"/>
                </a:lnTo>
                <a:lnTo>
                  <a:pt x="5324981" y="442192"/>
                </a:lnTo>
                <a:lnTo>
                  <a:pt x="5295900" y="448055"/>
                </a:lnTo>
                <a:lnTo>
                  <a:pt x="74675" y="448055"/>
                </a:lnTo>
                <a:lnTo>
                  <a:pt x="45611" y="442192"/>
                </a:lnTo>
                <a:lnTo>
                  <a:pt x="21874" y="426196"/>
                </a:lnTo>
                <a:lnTo>
                  <a:pt x="5869" y="402461"/>
                </a:lnTo>
                <a:lnTo>
                  <a:pt x="0" y="373379"/>
                </a:lnTo>
                <a:lnTo>
                  <a:pt x="0" y="74675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446022" y="1161034"/>
            <a:ext cx="4757420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Times New Roman"/>
                <a:cs typeface="Times New Roman"/>
              </a:rPr>
              <a:t>R. </a:t>
            </a:r>
            <a:r>
              <a:rPr sz="1600" spc="-5" dirty="0">
                <a:latin typeface="Times New Roman"/>
                <a:cs typeface="Times New Roman"/>
              </a:rPr>
              <a:t>M. </a:t>
            </a:r>
            <a:r>
              <a:rPr sz="1600" dirty="0">
                <a:latin typeface="Times New Roman"/>
                <a:cs typeface="Times New Roman"/>
              </a:rPr>
              <a:t>S. </a:t>
            </a:r>
            <a:r>
              <a:rPr sz="1600" spc="-5" dirty="0">
                <a:latin typeface="Times New Roman"/>
                <a:cs typeface="Times New Roman"/>
              </a:rPr>
              <a:t>Value of the Electric field Intensity at Distance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r.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049011" y="1586483"/>
            <a:ext cx="2511551" cy="237375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343144" y="1880615"/>
            <a:ext cx="1956815" cy="180136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324094" y="1861565"/>
            <a:ext cx="1995170" cy="1839595"/>
          </a:xfrm>
          <a:custGeom>
            <a:avLst/>
            <a:gdLst/>
            <a:ahLst/>
            <a:cxnLst/>
            <a:rect l="l" t="t" r="r" b="b"/>
            <a:pathLst>
              <a:path w="1995170" h="1839595">
                <a:moveTo>
                  <a:pt x="319023" y="0"/>
                </a:moveTo>
                <a:lnTo>
                  <a:pt x="1995042" y="0"/>
                </a:lnTo>
                <a:lnTo>
                  <a:pt x="1995042" y="1520952"/>
                </a:lnTo>
                <a:lnTo>
                  <a:pt x="1988820" y="1584578"/>
                </a:lnTo>
                <a:lnTo>
                  <a:pt x="1970277" y="1644523"/>
                </a:lnTo>
                <a:lnTo>
                  <a:pt x="1940432" y="1699387"/>
                </a:lnTo>
                <a:lnTo>
                  <a:pt x="1901444" y="1746377"/>
                </a:lnTo>
                <a:lnTo>
                  <a:pt x="1854580" y="1784858"/>
                </a:lnTo>
                <a:lnTo>
                  <a:pt x="1800098" y="1814576"/>
                </a:lnTo>
                <a:lnTo>
                  <a:pt x="1740153" y="1833245"/>
                </a:lnTo>
                <a:lnTo>
                  <a:pt x="1676527" y="1839468"/>
                </a:lnTo>
                <a:lnTo>
                  <a:pt x="0" y="1839468"/>
                </a:lnTo>
                <a:lnTo>
                  <a:pt x="0" y="319024"/>
                </a:lnTo>
                <a:lnTo>
                  <a:pt x="1650" y="287020"/>
                </a:lnTo>
                <a:lnTo>
                  <a:pt x="14350" y="224409"/>
                </a:lnTo>
                <a:lnTo>
                  <a:pt x="38353" y="167132"/>
                </a:lnTo>
                <a:lnTo>
                  <a:pt x="93598" y="93599"/>
                </a:lnTo>
                <a:lnTo>
                  <a:pt x="140461" y="54737"/>
                </a:lnTo>
                <a:lnTo>
                  <a:pt x="195071" y="25273"/>
                </a:lnTo>
                <a:lnTo>
                  <a:pt x="255015" y="6350"/>
                </a:lnTo>
                <a:lnTo>
                  <a:pt x="319023" y="0"/>
                </a:lnTo>
                <a:close/>
              </a:path>
            </a:pathLst>
          </a:custGeom>
          <a:ln w="38100">
            <a:solidFill>
              <a:srgbClr val="4F6128"/>
            </a:solidFill>
          </a:ln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7550" y="9004592"/>
            <a:ext cx="767651" cy="66020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22" name="object 2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826135" algn="l" rtl="0">
              <a:lnSpc>
                <a:spcPts val="1610"/>
              </a:lnSpc>
            </a:pPr>
            <a:fld id="{81D60167-4931-47E6-BA6A-407CBD079E47}" type="slidenum">
              <a:rPr dirty="0"/>
              <a:pPr marR="826135" algn="l" rtl="0">
                <a:lnSpc>
                  <a:spcPts val="1610"/>
                </a:lnSpc>
              </a:pPr>
              <a:t>5</a:t>
            </a:fld>
            <a:endParaRPr dirty="0"/>
          </a:p>
          <a:p>
            <a:pPr marL="12700" algn="l" rtl="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 algn="l" rtl="0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305</Words>
  <Application>Microsoft Office PowerPoint</Application>
  <PresentationFormat>مخصص</PresentationFormat>
  <Paragraphs>33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Baquba</dc:creator>
  <cp:lastModifiedBy>RAMI</cp:lastModifiedBy>
  <cp:revision>1</cp:revision>
  <dcterms:created xsi:type="dcterms:W3CDTF">2018-11-10T23:10:44Z</dcterms:created>
  <dcterms:modified xsi:type="dcterms:W3CDTF">2018-11-10T23:31:04Z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2018-11-11T00:00:00Z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2018-11-10T00:00:00Z</vt:filetime>
  </property>
</Properties>
</file>